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将为大家分享一个关于FANUC老旧CNC系统CRT显示器升级为LCD的专业技术案例。这个案例不仅解决了客户的实际痛点，也展示了如何通过技术升级为老旧设备注入新的活力。希望通过这次分享，能为大家在设备改造和维护方面提供一些有价值的参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安装前，需要准备好工具并确保断电安全。第一步，拆除旧的CRT显示器，注意拔下高压线时要小心。第二步，将新的LCD套件放入原位并固定。第三步，连接好信号和电源线，接口都是防呆设计，不会插反。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第四步是通电测试，开机后通过OSD按键微调即可。最后一步就是验收，确认显示正常。大家可以看到右边的图片，这就是安装完成后的效果，屏幕显示非常清晰明亮，和旧面板形成了鲜明对比。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安装完成后，升级效果是立竿见影的。在第四部分，我们将分析升级带来的直观效果和长期的投资回报价值。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升级后的效果非常显著。显示质量大幅提升，操作效率平均缩短15%，设备稳定性也得到保障。从投资回报来看，考虑到节省的维修成本和效率提升，升级成本大约在7个月内就能完全收回。而LCD长达5万小时的寿命，意味着后续超过10年的免维护运行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最后，让我们对本次项目进行总结，并展望未来。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来说，这次升级是一次典型的“小投入，大回报”项目。它不仅解决了眼前的问题，更重要的是为企业的数字化转型打下了基础。展望未来，我们相信，对现有设备进行关键技术升级，将是企业实现降本增效、提升竞争力的重要手段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我的分享到此结束，感谢大家的聆听。现在是问答环节，欢迎大家提问。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分享将分为五个部分。首先，我们会探讨项目的背景和客户面临的挑战。接着，详细介绍我们提供的工业级LCD替换解决方案。然后，我们会一步步拆解安装实施过程。之后，分析升级带来的实际效果和投资回报。最后，对整个项目进行总结并展望未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首先，让我们进入第一部分，了解这个项目的背景以及客户面临的严峻挑战。在智能制造的今天，老旧设备的显示系统正成为制约生产力的一大瓶颈。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大家请看右侧，客户面临的主要挑战可以概括为两点：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第一，设备老化带来的视觉困境。许多CNC设备已经服役超过10年，原厂配备的CRT或早期LCD屏幕严重老化，不仅显示模糊、视角窄，在光线复杂的车间环境下，工人几乎看不清屏幕内容，极大地影响了操作体验。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，这直接制约了生产效率。老旧的显示系统不仅响应慢，而且界面设计简单粗暴，关键数据分散，导致工人调试时间变长，加工过程中容易因为看不清数据而出错。这些“视觉瓶颈”，已经严重拖累了整个产线的产能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这正是我们启动这个升级项目的根本原因：打破视觉瓶颈，释放制造潜能。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CRT技术本身存在诸多固有缺陷。首先是寿命短，超过一万五千小时就会出现不可逆转的衰减。其次，它存在高压和辐射的安全隐患。此外，它能耗高、发热量大，并且体积笨重，这些都给工业应用带来了很大的困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些技术缺陷直接转化为客户的三大核心痛点。首先，显示质量严重下降，操作员需要凑近屏幕才能看清，大大增加了误操作的风险。其次，维护成本高昂且不可持续，原装配件早已停产，只能依赖质量堪忧的二手件。最后，这些问题直接影响了生产效率和安全，导致停机和废品率上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面对这些挑战，我们提出了一套成熟的解决方案：采用工业级TFT-LCD替换套件，实现“即插即用”的无缝升级，从根本上解决CRT带来的所有问题。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新旧方案的核心技术规格对比。可以看到，LCD方案在分辨率、亮度、寿命、功耗、工作温度和安全性等所有关键指标上都实现了全面超越。特别是寿命延长了三倍以上，能耗降低了70%，这些都是实实在在的优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方案的核心优势在于“即插即用”的设计。它拥有全兼容的接口，内置了信号转换和电源模块，并且支持OSD菜单进行参数调整。这意味着安装过程非常简单，普通电工就能完成。大家可以看到，这就是我们的LCD替换套件，正面显示效果清晰，背面结构紧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接下来，我们将详细介绍安装实施过程。整个过程非常简单，我们将其总结为五个步骤，普通电工按照指导，在30分钟内即可完成。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第一步，方案确认。我们的方案顾问会提前上门，根据您的现场电路环境和改造需求，出具详细的改造方案和所需的配件清单，确保万无一失。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第二步，断电作业。为了安全起见，必须先切断对应回路的总电源，并且使用测电笔再次确认无电压后，再开始后续的接线操作。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第三步，设备安装。我们的智能模组体积小巧，可以直接固定在原有开关底盒内。安装时只需按照模组上的清晰标识，将火线和负载线对应接入即可，无需复杂的专业知识。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第四步，通电调试。接好线后，恢复总电源供电，检查设备的指示灯状态，确认开关的基础通断功能正常，确保物理层面的改造完成。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最后一步，APP配置。拿出手机扫描设备上的二维码，将设备添加到我们的管理平台，再根据个人习惯配置场景联动，这样所有的智能功能就都激活了。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通过这标准化的五步流程，即便是没有经验的用户，也能轻松完成全屋的智能升级改造。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sv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sv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29.png"/><Relationship Id="rId7" Type="http://schemas.openxmlformats.org/officeDocument/2006/relationships/image" Target="../media/image23.svg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27.png"/><Relationship Id="rId3" Type="http://schemas.openxmlformats.org/officeDocument/2006/relationships/image" Target="../media/image21.svg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hyperlink" Target="www.cncdisplay.com" TargetMode="Externa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svg"/><Relationship Id="rId3" Type="http://schemas.openxmlformats.org/officeDocument/2006/relationships/image" Target="../media/image31.png"/><Relationship Id="rId2" Type="http://schemas.openxmlformats.org/officeDocument/2006/relationships/image" Target="../media/image25.sv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6.svg"/><Relationship Id="rId7" Type="http://schemas.openxmlformats.org/officeDocument/2006/relationships/image" Target="../media/image6.png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8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sv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3.svg"/><Relationship Id="rId7" Type="http://schemas.openxmlformats.org/officeDocument/2006/relationships/image" Target="../media/image14.png"/><Relationship Id="rId6" Type="http://schemas.openxmlformats.org/officeDocument/2006/relationships/image" Target="../media/image12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Relationship Id="rId3" Type="http://schemas.openxmlformats.org/officeDocument/2006/relationships/image" Target="../media/image12.png"/><Relationship Id="rId2" Type="http://schemas.openxmlformats.org/officeDocument/2006/relationships/image" Target="../media/image10.sv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6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17.svg"/><Relationship Id="rId7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9.png"/><Relationship Id="rId4" Type="http://schemas.openxmlformats.org/officeDocument/2006/relationships/image" Target="../media/image15.svg"/><Relationship Id="rId3" Type="http://schemas.openxmlformats.org/officeDocument/2006/relationships/image" Target="../media/image18.png"/><Relationship Id="rId2" Type="http://schemas.openxmlformats.org/officeDocument/2006/relationships/image" Target="../media/image14.sv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032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FANUC CRT至LCD升级改造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461000" y="3429000"/>
            <a:ext cx="1270000" cy="50800"/>
          </a:xfrm>
          <a:prstGeom prst="roundRect">
            <a:avLst>
              <a:gd name="adj" fmla="val 0"/>
            </a:avLst>
          </a:prstGeom>
          <a:solidFill>
            <a:srgbClr val="00B8D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4064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0" i="0" u="none" strike="noStrike">
                <a:solidFill>
                  <a:srgbClr val="D1D5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专业技术分享与案例解析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558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江图科技 | cncdisplay.com | 2026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安装步骤详解（1-3步）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1206500"/>
          </a:xfrm>
          <a:prstGeom prst="roundRect">
            <a:avLst>
              <a:gd name="adj" fmla="val 8421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9500" y="1714500"/>
            <a:ext cx="558800" cy="558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905000" y="1549400"/>
            <a:ext cx="914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⚠️ 准备工作：安全第一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请提前准备好十字螺丝刀、防静电手环，防止静电损坏精密电子元件。2. 请务必关闭机床总电源，并等待至少10分钟，确保内部电容完全放电后再操作。</a:t>
            </a:r>
            <a:endParaRPr lang="en-US" sz="1400" b="0" i="0" u="none" strike="noStrike">
              <a:solidFill>
                <a:srgbClr val="525252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3302000" cy="3302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762000" y="292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952500" y="32385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800"/>
              </a:spcBef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拆除旧CRT显示器</a:t>
            </a:r>
            <a:endParaRPr lang="en-US" sz="18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小心移除操作面板的塑料外壳，注意卡扣位置。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使用螺丝刀拧下四颗固定CRT的螺丝，轻拿轻放取出CRT。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断开并记住CRT背后的信号排线和高压电源线连接位置。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2921000"/>
            <a:ext cx="3302000" cy="3302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292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35500" y="32385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800"/>
              </a:spcBef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安装LCD替换套件</a:t>
            </a:r>
            <a:endParaRPr lang="en-US" sz="18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将LCD替换套件放入原CRT显示器的安装空间内。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对齐套件与原位置的螺丝孔，并用配套螺丝牢固拧紧固定。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确保屏幕朝向与原操作面板视角一致，无遮挡。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2921000"/>
            <a:ext cx="3302000" cy="3302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8128000" y="292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F59E0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318500" y="3238500"/>
            <a:ext cx="2921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59E0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800"/>
              </a:spcBef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连接信号与电源线</a:t>
            </a:r>
            <a:endParaRPr lang="en-US" sz="18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将机床控制单元的信号排线，连接至LCD套件的信号接口。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将原机的电源线，连接到LCD套件对应的电源接口上。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检查所有连接是否牢固，无松动。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安装步骤详解与效果展示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17145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841500"/>
            <a:ext cx="63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905000" y="1905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通电测试与调试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905000" y="24765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恢复机床总电源，开机测试各项功能是否正常运行。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通过OSD物理按键微调屏幕的亮度、对比度等参数，确保显示效果达到最佳状态。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556000"/>
            <a:ext cx="5080000" cy="17145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016000" y="3746500"/>
            <a:ext cx="63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905000" y="3810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安装完成与验收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905000" y="43815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确认所有机床参数、运行状态等信息显示清晰、完整，无缺字、模糊现象。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清理安装现场的工具与包装，完成所有安装工作，交付使用。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5397500"/>
            <a:ext cx="5080000" cy="1143000"/>
          </a:xfrm>
          <a:prstGeom prst="roundRect">
            <a:avLst>
              <a:gd name="adj" fmla="val 0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BFDB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2500" y="5689600"/>
            <a:ext cx="558800" cy="558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14500" y="55245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升级后正面效果：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全新LCD屏幕色彩还原度高，画面清晰明亮，与周围使用多年的陈旧面板形成鲜明对比，大幅提升了操作的可视性与安全性。</a:t>
            </a:r>
            <a:endParaRPr lang="en-US" sz="12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12037" r="12037"/>
          <a:stretch>
            <a:fillRect/>
          </a:stretch>
        </p:blipFill>
        <p:spPr>
          <a:xfrm>
            <a:off x="6237976" y="1651000"/>
            <a:ext cx="5568597" cy="4889500"/>
          </a:xfrm>
          <a:prstGeom prst="rect">
            <a:avLst/>
          </a:prstGeom>
          <a:noFill/>
          <a:ln w="254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70600" y="762000"/>
            <a:ext cx="50800" cy="53340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683000"/>
            <a:ext cx="482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升级效果与价值分析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50800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直观效果与投资回报 (ROI)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604000" y="1270000"/>
            <a:ext cx="4826000" cy="4318000"/>
          </a:xfrm>
          <a:prstGeom prst="roundRect">
            <a:avLst>
              <a:gd name="adj" fmla="val 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66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01000" y="1905000"/>
            <a:ext cx="2032000" cy="1270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731000" y="3556000"/>
            <a:ext cx="457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PERFORMANCE &amp; ROI ANALYSIS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731000" y="4572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深入解析系统升级后的核心性能指标提升</a:t>
            </a:r>
            <a:br>
              <a:rPr lang="en-US" sz="14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4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以及对业务长期商业价值的转化与影响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272" b="2272"/>
          <a:stretch>
            <a:fillRect/>
          </a:stretch>
        </p:blipFill>
        <p:spPr>
          <a:xfrm>
            <a:off x="508000" y="762000"/>
            <a:ext cx="5588000" cy="5334000"/>
          </a:xfrm>
          <a:prstGeom prst="roundRect">
            <a:avLst>
              <a:gd name="adj" fmla="val 2857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3" name="AutoShape 3"/>
          <p:cNvSpPr/>
          <p:nvPr/>
        </p:nvSpPr>
        <p:spPr>
          <a:xfrm>
            <a:off x="6604000" y="5080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升级效果与投资回报(ROI)分析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604000" y="1524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/ 直观效果对比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604000" y="2159000"/>
            <a:ext cx="1587500" cy="1524000"/>
          </a:xfrm>
          <a:prstGeom prst="roundRect">
            <a:avLst>
              <a:gd name="adj" fmla="val 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400" y="23114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137400" y="2286000"/>
            <a:ext cx="101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显示质量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731000" y="2794000"/>
            <a:ext cx="133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告别模糊闪烁，实现画面清晰、稳定无频闪的视觉体验。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280400" y="2159000"/>
            <a:ext cx="1587500" cy="1524000"/>
          </a:xfrm>
          <a:prstGeom prst="roundRect">
            <a:avLst>
              <a:gd name="adj" fmla="val 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2800" y="23114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813800" y="2286000"/>
            <a:ext cx="101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操作效率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407400" y="2794000"/>
            <a:ext cx="133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显著优化操作体验，使编程和对刀时间平均缩短15%。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9969500" y="2159000"/>
            <a:ext cx="1587500" cy="1524000"/>
          </a:xfrm>
          <a:prstGeom prst="roundRect">
            <a:avLst>
              <a:gd name="adj" fmla="val 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1900" y="23114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0502900" y="2286000"/>
            <a:ext cx="101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设备稳定性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0096500" y="2794000"/>
            <a:ext cx="133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彻底消除了因传统CRT显示器老化故障导致的意外停机。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604000" y="3937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/ 投资回报 (ROI) 分析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604000" y="4572000"/>
            <a:ext cx="15875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604000" y="4699000"/>
            <a:ext cx="1587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年均维修/更换成本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¥2,000</a:t>
            </a:r>
            <a:endParaRPr lang="en-US" sz="20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8280400" y="4572000"/>
            <a:ext cx="15875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8280400" y="4699000"/>
            <a:ext cx="1587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年均效率损失预估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¥25,000</a:t>
            </a:r>
            <a:endParaRPr lang="en-US" sz="20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9969500" y="4572000"/>
            <a:ext cx="15875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9969500" y="4699000"/>
            <a:ext cx="1587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一次性升级成本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¥1k - 3k</a:t>
            </a:r>
            <a:endParaRPr lang="en-US" sz="20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6604000" y="5842000"/>
            <a:ext cx="4953000" cy="889000"/>
          </a:xfrm>
          <a:prstGeom prst="roundRect">
            <a:avLst>
              <a:gd name="adj" fmla="val 11428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4500" y="6032500"/>
            <a:ext cx="508000" cy="508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493000" y="5905500"/>
            <a:ext cx="190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综合投资回收期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基于成本节约与效率收益测算</a:t>
            </a:r>
            <a:endParaRPr lang="en-US" sz="1200" b="0" i="0" u="none" strike="noStrike">
              <a:solidFill>
                <a:srgbClr val="FFFFFF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9525000" y="5969000"/>
            <a:ext cx="190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≈ 1 个月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1778000"/>
            <a:ext cx="2286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3683000"/>
            <a:ext cx="406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总结与展望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4953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设备现代化改造的价值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842000" y="1905000"/>
            <a:ext cx="76200" cy="30480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858000" y="2286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8000" b="1" i="0" u="none" strike="noStrike">
                <a:solidFill>
                  <a:srgbClr val="FFFFFF">
                    <a:alpha val="7843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KONGTO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8000" b="1" i="0" u="none" strike="noStrike">
                <a:solidFill>
                  <a:srgbClr val="FFFFFF">
                    <a:alpha val="7843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江图科技</a:t>
            </a:r>
            <a:endParaRPr lang="en-US" sz="8000" b="1" i="0" u="none" strike="noStrike">
              <a:solidFill>
                <a:srgbClr val="FFFFFF">
                  <a:alpha val="7843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858000" y="4699000"/>
            <a:ext cx="431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4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回顾项目关键里程碑与核心成果，</a:t>
            </a:r>
            <a:br>
              <a:rPr lang="en-US" sz="1600" b="0" i="0" u="none" strike="noStrike">
                <a:solidFill>
                  <a:srgbClr val="FFFFFF">
                    <a:alpha val="4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600" b="0" i="0" u="none" strike="noStrike">
                <a:solidFill>
                  <a:srgbClr val="FFFFFF">
                    <a:alpha val="4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探讨未来智能化升级的无限可能。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766062" y="978512"/>
            <a:ext cx="1435100" cy="3175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lIns="0" tIns="0" rIns="0" bIns="0" rtlCol="0" anchor="t"/>
          <a:lstStyle/>
          <a:p>
            <a:pPr algn="l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8920096" y="6215657"/>
            <a:ext cx="2006600" cy="3175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lIns="0" tIns="0" rIns="0" bIns="0" rtlCol="0" anchor="t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  <a:hlinkClick r:id="rId1" tooltip="www.cncdisplay.com"/>
              </a:rPr>
              <a:t>www.cncdisplay.com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总结与展望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207000" cy="4318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9500" y="2159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51000" y="21336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79500" y="3175000"/>
            <a:ext cx="4572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本次升级改造是一次典型的</a:t>
            </a:r>
            <a:r>
              <a:rPr lang="en-US" sz="14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“小投入，大回报”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的设备现代化改造项目。它不仅直接解决了老旧显示系统的运行与维护痛点，更通过系统性地提升设备的易用性与稳定性，打通了生产信息流转的关键环节，为企业的数字化转型奠定了坚实、可靠的硬件基础。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23000" y="1778000"/>
            <a:ext cx="5207000" cy="4318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0500" y="2159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112000" y="21336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展望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540500" y="3175000"/>
            <a:ext cx="4572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在智能制造的行业浪潮下，对存量设备进行局部、关键环节的技术升级，是企业</a:t>
            </a:r>
            <a:r>
              <a:rPr lang="en-US" sz="14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提升核心竞争力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的一条务实、高效路径。通过引入成熟的、高性价比的替代技术，企业无需承担大规模新设备的资本开支，即可显著延长资产寿命，优化运营成本，最终实现“降本、增效、提质”的战略目标。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78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 &amp; A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0" y="3429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>
                    <a:alpha val="9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感谢观看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5334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B4B4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江图科技 | cncdisplay.com | 专业工业显示解决方案提供商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</a:t>
            </a:r>
            <a:r>
              <a:rPr lang="en-US" sz="2400" b="0" i="0" u="none" strike="noStrike">
                <a:solidFill>
                  <a:srgbClr val="99999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2032000" cy="406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203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460500" y="3302000"/>
            <a:ext cx="635000" cy="381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3810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项目背景与挑战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4953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老旧CNC系统的</a:t>
            </a:r>
            <a:b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“视觉瓶颈”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984500" y="1778000"/>
            <a:ext cx="2032000" cy="406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2984500" y="2159000"/>
            <a:ext cx="203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683000" y="3302000"/>
            <a:ext cx="635000" cy="381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2984500" y="3810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解决方案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111500" y="4953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工业级TFT-LCD</a:t>
            </a:r>
            <a:b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替换套件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207000" y="1778000"/>
            <a:ext cx="2032000" cy="406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5207000" y="2159000"/>
            <a:ext cx="203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905500" y="3302000"/>
            <a:ext cx="635000" cy="381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207000" y="3810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安装实施详解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334000" y="4953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五步完成</a:t>
            </a:r>
            <a:b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升级改造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429500" y="1778000"/>
            <a:ext cx="2032000" cy="406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7429500" y="2159000"/>
            <a:ext cx="203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128000" y="3302000"/>
            <a:ext cx="635000" cy="381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7429500" y="3810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升级效果与</a:t>
            </a:r>
            <a:b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价值分析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556500" y="4953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直观效果与</a:t>
            </a:r>
            <a:b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投资回报(ROI)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652000" y="1778000"/>
            <a:ext cx="2032000" cy="406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652000" y="2159000"/>
            <a:ext cx="203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10350500" y="3302000"/>
            <a:ext cx="635000" cy="381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9652000" y="3810000"/>
            <a:ext cx="203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总结与展望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9779000" y="4953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设备现代化</a:t>
            </a:r>
            <a:b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改造的价值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3300" y="762000"/>
            <a:ext cx="25400" cy="53340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6830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项目背景与挑战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50800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D1D5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老旧CNC系统的“视觉瓶颈”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604000" y="1524000"/>
            <a:ext cx="2413000" cy="4064000"/>
          </a:xfrm>
          <a:prstGeom prst="roundRect">
            <a:avLst>
              <a:gd name="adj" fmla="val 0"/>
            </a:avLst>
          </a:prstGeom>
          <a:solidFill>
            <a:srgbClr val="4444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04100" y="1905000"/>
            <a:ext cx="812800" cy="812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794500" y="3048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设备老化困境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794500" y="3937000"/>
            <a:ext cx="203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D1D5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服役超10年的传统CNC设备，CRT与早期LCD显示器严重老化，显示模糊、色彩失真且可视角度受限，操作体验极差。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271000" y="1524000"/>
            <a:ext cx="2413000" cy="4064000"/>
          </a:xfrm>
          <a:prstGeom prst="roundRect">
            <a:avLst>
              <a:gd name="adj" fmla="val 0"/>
            </a:avLst>
          </a:prstGeom>
          <a:solidFill>
            <a:srgbClr val="4444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1100" y="1905000"/>
            <a:ext cx="812800" cy="812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461500" y="3048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生产效率制约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9461500" y="3937000"/>
            <a:ext cx="203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D1D5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显示系统响应延迟，且关键数据展示不直观，直接导致调试与加工效率大幅下降，成为制约产能释放的关键因素。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CRT技术的固有缺陷与工业应用困境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2540000" cy="4191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27200" y="21590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52500" y="3175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寿命与衰减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52500" y="4191000"/>
            <a:ext cx="215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CRT核心部件寿命约15,000小时，超期后易出现亮度显著下降、画面聚焦不良及色彩失真等不可逆问题。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3556000" y="1778000"/>
            <a:ext cx="2540000" cy="4191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1200" y="21590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746500" y="3175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安全隐患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746500" y="4191000"/>
            <a:ext cx="215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内部存在高达数万伏的阳极高压，维护时存在触电风险；同时在工作过程中会产生微量X射线辐射，需做特殊防护。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1778000"/>
            <a:ext cx="2540000" cy="4191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21590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540500" y="3175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能耗与散热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540500" y="4191000"/>
            <a:ext cx="215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典型功耗在25-30W区间，远高于现代显示技术；同时伴随大量热量产生，显著增加了电控柜的散热设计负担。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890000" y="1778000"/>
            <a:ext cx="2540000" cy="4191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5200" y="21590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080500" y="3175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体积与重量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080500" y="4191000"/>
            <a:ext cx="215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受限于电子枪结构，体积庞大且重量沉重，严重阻碍了工业设备的小型化设计趋势，也给现场安装和维护操作带来不便。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04000" y="5080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客户面临的核心痛点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604000" y="1651000"/>
            <a:ext cx="4953000" cy="1587500"/>
          </a:xfrm>
          <a:prstGeom prst="roundRect">
            <a:avLst>
              <a:gd name="adj" fmla="val 64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8000" y="19685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747000" y="1841500"/>
            <a:ext cx="3556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显示质量急剧下降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屏幕亮度不足，字符模糊，强光下无法辨认，增加视觉疲劳和误操作风险。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604000" y="3492500"/>
            <a:ext cx="4953000" cy="1587500"/>
          </a:xfrm>
          <a:prstGeom prst="roundRect">
            <a:avLst>
              <a:gd name="adj" fmla="val 64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38100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747000" y="3683000"/>
            <a:ext cx="3556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 维护成本高昂且不可持续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原装CRT停产，二手拆机件质量差、寿命短，维修费用高，投入产出比极低。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04000" y="5080000"/>
            <a:ext cx="4953000" cy="1524000"/>
          </a:xfrm>
          <a:prstGeom prst="roundRect">
            <a:avLst>
              <a:gd name="adj" fmla="val 666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5334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747000" y="5270500"/>
            <a:ext cx="355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 生产效率与安全受影响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模糊显示导致编程和对刀时间延长，参数误读可能引发废品甚至机床碰撞。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46" y="1060450"/>
            <a:ext cx="4864100" cy="486410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70600" y="0"/>
            <a:ext cx="50800" cy="68580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457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4290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解决方案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08000" y="4826000"/>
            <a:ext cx="482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CCCCC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szkongto工业级 TFT-LCD 替换套件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731000" y="1016000"/>
            <a:ext cx="4826000" cy="4826000"/>
          </a:xfrm>
          <a:prstGeom prst="roundRect">
            <a:avLst>
              <a:gd name="adj" fmla="val 3157"/>
            </a:avLst>
          </a:prstGeom>
          <a:solidFill>
            <a:srgbClr val="4444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05800" y="1651000"/>
            <a:ext cx="1270000" cy="1270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985000" y="3302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即插即用 · 无缝升级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858000" y="4064000"/>
            <a:ext cx="457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en-US" sz="1400" b="0" i="0" u="none" strike="noStrike">
                <a:solidFill>
                  <a:srgbClr val="DDDDD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解决CRT设备老化与显示模糊痛点</a:t>
            </a:r>
            <a:br>
              <a:rPr lang="en-US" sz="1400" b="0" i="0" u="none" strike="noStrike">
                <a:solidFill>
                  <a:srgbClr val="DDDDD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400" b="0" i="0" u="none" strike="noStrike">
                <a:solidFill>
                  <a:srgbClr val="DDDDD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实现传统工控机显示模块的现代化改造</a:t>
            </a:r>
            <a:br>
              <a:rPr lang="en-US" sz="1400" b="0" i="0" u="none" strike="noStrike">
                <a:solidFill>
                  <a:srgbClr val="DDDDD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400" b="0" i="0" u="none" strike="noStrike">
                <a:solidFill>
                  <a:srgbClr val="DDDDD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全兼容适配 · 高可靠性 · 工业级长寿命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核心技术规格对比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558800"/>
          </a:xfrm>
          <a:prstGeom prst="roundRect">
            <a:avLst>
              <a:gd name="adj" fmla="val 13636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2159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特性对比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2921000" y="1270000"/>
            <a:ext cx="2413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原装CRT (A61L-0001-0093)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334000" y="1270000"/>
            <a:ext cx="2413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工业级LCD升级方案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747000" y="1270000"/>
            <a:ext cx="3683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优势解读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1955800"/>
            <a:ext cx="10668000" cy="6096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825500" y="19558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显示技术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2921000" y="19558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阴极射线管 (CRT)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334000" y="19558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工业级TFT-LCD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747000" y="1955800"/>
            <a:ext cx="368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905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技术代差，从根本上解决CRT的固有缺陷。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2692400"/>
            <a:ext cx="10668000" cy="609600"/>
          </a:xfrm>
          <a:prstGeom prst="roundRect">
            <a:avLst>
              <a:gd name="adj" fmla="val 8333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25500" y="26924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分辨率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2921000" y="26924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640×400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334000" y="26924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800×600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747000" y="2692400"/>
            <a:ext cx="368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905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分辨率提升超过50%，画面更清晰细腻。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3429000"/>
            <a:ext cx="10668000" cy="6096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25500" y="3429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亮度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2921000" y="34290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约200 cd/m²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5334000" y="34290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350-450 cd/m²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747000" y="3429000"/>
            <a:ext cx="368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905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亮度翻倍，色彩更鲜艳，适应各种工业照明环境。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4165600"/>
            <a:ext cx="10668000" cy="609600"/>
          </a:xfrm>
          <a:prstGeom prst="roundRect">
            <a:avLst>
              <a:gd name="adj" fmla="val 8333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825500" y="41656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使用寿命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2921000" y="41656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15,000小时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5334000" y="41656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50,000+小时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7747000" y="4165600"/>
            <a:ext cx="368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905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寿命延长3倍以上，支持稳定运行超过10年。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762000" y="4902200"/>
            <a:ext cx="10668000" cy="6096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825500" y="49022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功耗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2921000" y="49022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25-30W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5334000" y="4902200"/>
            <a:ext cx="241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8-12W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7747000" y="4902200"/>
            <a:ext cx="3683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905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能耗降低约70%，大幅节省电力成本，更节能环保。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762000" y="5638800"/>
            <a:ext cx="5270500" cy="1016000"/>
          </a:xfrm>
          <a:prstGeom prst="roundRect">
            <a:avLst>
              <a:gd name="adj" fmla="val 5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6159500" y="5638800"/>
            <a:ext cx="5270500" cy="101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889000" y="5689600"/>
            <a:ext cx="1143000" cy="914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工作温度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2032000" y="5689600"/>
            <a:ext cx="1397000" cy="914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0-40°C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-10 ~ +60°C</a:t>
            </a:r>
            <a:endParaRPr lang="en-US" sz="1200" b="1" i="0" u="none" strike="noStrike">
              <a:solidFill>
                <a:srgbClr val="FF660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3556000" y="5689600"/>
            <a:ext cx="1651000" cy="914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016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更宽温范围，适应严苛工业环境。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6286500" y="5689600"/>
            <a:ext cx="1143000" cy="914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辐射/安全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7429500" y="5689600"/>
            <a:ext cx="1397000" cy="914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有高压/X射线辐射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无辐射 · 安全可靠</a:t>
            </a:r>
            <a:endParaRPr lang="en-US" sz="1200" b="1" i="0" u="none" strike="noStrike">
              <a:solidFill>
                <a:srgbClr val="FF660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8890000" y="5689600"/>
            <a:ext cx="2413000" cy="914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0160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消除高压及辐射隐患，保护操作员健康。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“即插即用”设计理念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18415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905000" y="17145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全兼容接口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信号输入接口与原CRT完全一致，直接对接，无需更改线路，极大缩短安装调试时间。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223000" y="1524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18415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366000" y="17145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内置信号转换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模块内部集成专用信号转换板，完美转换FANUC系统信号，确保显示内容与原机一致。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2000" y="3175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4925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905000" y="33655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一体化电源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内置宽电压自适应电源模块，可直接利用机床原有供电，无需额外增加电源设备。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223000" y="3175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3492500"/>
            <a:ext cx="609600" cy="609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366000" y="33655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OSD 菜单控制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支持通过物理按键便捷调出OSD菜单，可随时根据现场环境调整亮度、对比度等参数。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t="19668" b="19668"/>
          <a:stretch>
            <a:fillRect/>
          </a:stretch>
        </p:blipFill>
        <p:spPr>
          <a:xfrm>
            <a:off x="762000" y="4826000"/>
            <a:ext cx="5207000" cy="1778000"/>
          </a:xfrm>
          <a:prstGeom prst="roundRect">
            <a:avLst>
              <a:gd name="adj" fmla="val 5714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 t="27759" b="27759"/>
          <a:stretch>
            <a:fillRect/>
          </a:stretch>
        </p:blipFill>
        <p:spPr>
          <a:xfrm>
            <a:off x="6223000" y="4826000"/>
            <a:ext cx="5207000" cy="1778000"/>
          </a:xfrm>
          <a:prstGeom prst="roundRect">
            <a:avLst>
              <a:gd name="adj" fmla="val 5714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33333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4318000" y="762000"/>
            <a:ext cx="50800" cy="53340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508000" y="1778000"/>
            <a:ext cx="330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0" b="1" i="0" u="none" strike="noStrike">
                <a:solidFill>
                  <a:srgbClr val="FF66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08000" y="3683000"/>
            <a:ext cx="330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安装实施详解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08000" y="4953000"/>
            <a:ext cx="330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CCCCC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五步完成升级改造 · 30分钟极速搞定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826000" y="1016000"/>
            <a:ext cx="1320800" cy="4826000"/>
          </a:xfrm>
          <a:prstGeom prst="roundRect">
            <a:avLst>
              <a:gd name="adj" fmla="val 0"/>
            </a:avLst>
          </a:prstGeom>
          <a:solidFill>
            <a:srgbClr val="4A4A4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4826000" y="1016000"/>
            <a:ext cx="1320800" cy="762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7000" y="1651000"/>
            <a:ext cx="558800" cy="558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826000" y="2667000"/>
            <a:ext cx="1320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B4B4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01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826000" y="3429000"/>
            <a:ext cx="1320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方案确认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953000" y="4445000"/>
            <a:ext cx="1066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96969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根据现场电路环境，确认改造方案与所需配件清单。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350000" y="1016000"/>
            <a:ext cx="1320800" cy="4826000"/>
          </a:xfrm>
          <a:prstGeom prst="roundRect">
            <a:avLst>
              <a:gd name="adj" fmla="val 0"/>
            </a:avLst>
          </a:prstGeom>
          <a:solidFill>
            <a:srgbClr val="4A4A4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350000" y="1016000"/>
            <a:ext cx="1320800" cy="762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000" y="1651000"/>
            <a:ext cx="558800" cy="558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350000" y="2667000"/>
            <a:ext cx="1320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B4B4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02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350000" y="3429000"/>
            <a:ext cx="1320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断电作业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477000" y="4445000"/>
            <a:ext cx="1066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96969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切断对应回路总电源，使用测电笔确认无电压后再施工。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874000" y="1016000"/>
            <a:ext cx="1320800" cy="4826000"/>
          </a:xfrm>
          <a:prstGeom prst="roundRect">
            <a:avLst>
              <a:gd name="adj" fmla="val 0"/>
            </a:avLst>
          </a:prstGeom>
          <a:solidFill>
            <a:srgbClr val="4A4A4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7874000" y="1016000"/>
            <a:ext cx="1320800" cy="762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5000" y="1651000"/>
            <a:ext cx="558800" cy="558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874000" y="2667000"/>
            <a:ext cx="1320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B4B4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03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874000" y="3429000"/>
            <a:ext cx="1320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设备安装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8001000" y="4445000"/>
            <a:ext cx="1066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96969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将智能模组固定在开关底盒内，按标识对应接入火线与负载线。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9398000" y="1016000"/>
            <a:ext cx="1320800" cy="4826000"/>
          </a:xfrm>
          <a:prstGeom prst="roundRect">
            <a:avLst>
              <a:gd name="adj" fmla="val 0"/>
            </a:avLst>
          </a:prstGeom>
          <a:solidFill>
            <a:srgbClr val="4A4A4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9398000" y="1016000"/>
            <a:ext cx="1320800" cy="762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9000" y="1651000"/>
            <a:ext cx="558800" cy="5588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398000" y="2667000"/>
            <a:ext cx="13208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B4B4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04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9398000" y="3429000"/>
            <a:ext cx="1320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通电调试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9525000" y="4445000"/>
            <a:ext cx="1066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96969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恢复供电，检查设备指示灯状态，确保基础开关功能正常。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10820400" y="1016000"/>
            <a:ext cx="1219200" cy="4826000"/>
          </a:xfrm>
          <a:prstGeom prst="roundRect">
            <a:avLst>
              <a:gd name="adj" fmla="val 0"/>
            </a:avLst>
          </a:prstGeom>
          <a:solidFill>
            <a:srgbClr val="4A4A4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10820400" y="1016000"/>
            <a:ext cx="1219200" cy="76200"/>
          </a:xfrm>
          <a:prstGeom prst="roundRect">
            <a:avLst>
              <a:gd name="adj" fmla="val 0"/>
            </a:avLst>
          </a:prstGeom>
          <a:solidFill>
            <a:srgbClr val="FF66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74400" y="1651000"/>
            <a:ext cx="558800" cy="5588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10820400" y="2667000"/>
            <a:ext cx="1219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B4B4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05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10820400" y="3429000"/>
            <a:ext cx="121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正常运作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10883900" y="4445000"/>
            <a:ext cx="10922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96969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机床正常工作，显示清晰，问题解决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2774</Words>
  <Application>WPS 演示</Application>
  <PresentationFormat/>
  <Paragraphs>310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郭宇波</cp:lastModifiedBy>
  <cp:revision>1</cp:revision>
  <dcterms:created xsi:type="dcterms:W3CDTF">2026-05-15T15:36:26Z</dcterms:created>
  <dcterms:modified xsi:type="dcterms:W3CDTF">2026-05-15T15:36:26Z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01F692A243AA4A8699D6009BB26A79FF</vt:lpwstr>
  </property>
  <property fmtid="{D5CDD505-2E9C-101B-9397-08002B2CF9AE}" pid="3" name="KSOProductBuildVer">
    <vt:lpwstr>2052-11.1.0.11372</vt:lpwstr>
  </property>
</Properties>
</file>